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61" r:id="rId4"/>
    <p:sldId id="273" r:id="rId5"/>
    <p:sldId id="266" r:id="rId6"/>
    <p:sldId id="272" r:id="rId7"/>
    <p:sldId id="259" r:id="rId8"/>
  </p:sldIdLst>
  <p:sldSz cx="12192000" cy="6858000"/>
  <p:notesSz cx="6858000" cy="9144000"/>
  <p:embeddedFontLst>
    <p:embeddedFont>
      <p:font typeface="Noto Sans KR SemiBold" panose="020B0200000000000000" pitchFamily="50" charset="-127"/>
      <p:bold r:id="rId10"/>
    </p:embeddedFont>
    <p:embeddedFont>
      <p:font typeface="에스코어 드림 7 ExtraBold" panose="020B0803030302020204" pitchFamily="34" charset="-127"/>
      <p:bold r:id="rId11"/>
    </p:embeddedFont>
    <p:embeddedFont>
      <p:font typeface="에스코어 드림 3 Light" panose="020B0303030302020204" pitchFamily="34" charset="-127"/>
      <p:regular r:id="rId12"/>
    </p:embeddedFont>
    <p:embeddedFont>
      <p:font typeface="Noto Sans KR Black" panose="020B0200000000000000" pitchFamily="50" charset="-127"/>
      <p:bold r:id="rId13"/>
    </p:embeddedFont>
    <p:embeddedFont>
      <p:font typeface="에스코어 드림 9 Black" panose="020B0A03030302020204" pitchFamily="34" charset="-127"/>
      <p:bold r:id="rId14"/>
    </p:embeddedFont>
    <p:embeddedFont>
      <p:font typeface="Noto Sans KR Bold" panose="020B0200000000000000" pitchFamily="50" charset="-127"/>
      <p:bold r:id="rId15"/>
    </p:embeddedFont>
    <p:embeddedFont>
      <p:font typeface="Noto Sans KR ExtraLight" panose="020B0200000000000000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Noto Sans KR Regular" panose="020B0200000000000000" pitchFamily="50" charset="-127"/>
      <p:regular r:id="rId19"/>
    </p:embeddedFont>
    <p:embeddedFont>
      <p:font typeface="Noto Sans KR Medium" panose="020B0200000000000000" pitchFamily="50" charset="-127"/>
      <p:regular r:id="rId20"/>
    </p:embeddedFont>
    <p:embeddedFont>
      <p:font typeface="에스코어 드림 6 Bold" panose="020B0703030302020204" pitchFamily="34" charset="-127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3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3E3"/>
    <a:srgbClr val="37C3AF"/>
    <a:srgbClr val="7F7F7F"/>
    <a:srgbClr val="979797"/>
    <a:srgbClr val="4EE0D0"/>
    <a:srgbClr val="5FDDC4"/>
    <a:srgbClr val="262626"/>
    <a:srgbClr val="AFABAB"/>
    <a:srgbClr val="57D7CD"/>
    <a:srgbClr val="7BE1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0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9800F-58F2-476A-909B-98613BDEB6B8}" type="datetimeFigureOut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8EECA-E87D-4A99-ABD7-51F2553B48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619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BAE64E-1880-4F1A-9CC2-D161410FD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BD176C-3CAC-459C-8352-6B17A6411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54BB7-7BB4-4D5A-BC16-C76DCB8AA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C540B-AD20-450D-B02D-5935A664A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E20976-3F4D-4723-83DF-25DCA465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463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FFCA7D-CCA3-43DF-AE3A-FDBF6580E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E4483B-EA5B-4216-9805-4533C9FB9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7FE7EF-FB07-416B-8448-655B0AD1A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BBBB1-FE4E-49F6-A555-CE52BDDB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18E692-C7C7-40DE-8621-3B361CC0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3940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AE320CE-14E6-4AAE-BD8B-EAED135D3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D5D7D3-4258-4FE9-87C7-340B0E5A2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C40876-BB91-49E0-8921-45D5E3B7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24AF9-3402-4A3F-85CC-3A88DA488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603CBE-A78F-4F1D-9120-25A7964FB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7455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1C74AC-269E-450A-8FEC-65F997F1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0AB105-9432-4CF0-B97E-A768EC49A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E23B3C-0606-4004-B8AE-2F23475F3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49DF2-3D31-4119-B62B-386A39D4D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FA52E5-6AFE-4C3B-AF45-7BF61BF8E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7420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2C292-2254-4B07-BA65-CDCBAA528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5EC8AE-5BDA-4230-9659-DDC1A9FD5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BDA5E-26FF-4D3D-8A8E-5714EE691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F6E5B1-CDDD-4AEA-A59F-1D36A4ADB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25FFB-AB8E-4890-AEA9-4F6F44B8B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241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CEDAC3-E3E7-49DB-BD8D-71E65C8DE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5744B4-925A-4423-9D3F-3A58F7350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F94893-6B58-42E6-BEE8-1F73C34DE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E99C60-B0D3-42CB-BCAB-130E7E350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28CFC9-EAFA-4640-B016-4B7AFE21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C346A1-3A2F-4346-A8A4-4478A135E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104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1BED86-7220-431C-A193-85CFD960A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A41F32-4267-4AF9-96AC-7D28D9D53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95AEC2-3359-4621-90B1-65E2794DE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C00D2C-21D9-4057-B057-9B01CE42C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18A48E-699E-4540-BBA4-B644F639FC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580A53-54AB-49DA-971F-7BBB303C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69BD99-4B6F-486C-AD46-4F53AAB93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C70ABB-7F0C-45A1-B7C6-096B55924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7287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0ABCD-194E-4471-9BFA-AFC0FC4F1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83DF1-C9EA-421F-B624-A2D5AF760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D699F2-D945-4C86-8D10-BE0110C41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1F1A25-52B2-4F77-AB68-2291B96D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212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1F2D8AF-CD2B-4293-A32A-A4235756A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F151D0-FA3F-4D8E-909A-6024550F5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CF09BC-9C99-4B55-AE39-42C3B088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2611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81B27-02DB-4669-A439-9B98FBC6D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F42043-083C-4A0A-ADF2-65FB2292F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BCF29F-5A71-4117-9DC8-F80374C5A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366972-0FC9-46B8-A6D0-CA9ABF976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6A8684-7114-4436-B49C-C7866587F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B3D561-7652-4506-B8CC-095F445D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29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7B2A3-3DB9-45AF-8813-86D9D5C87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DEF269-B371-4380-8D42-15281BA89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017025-7C96-4A29-979F-8306A24DB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598E86-82CF-49C5-B101-2D5654A13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8A0C61-AB17-4078-B0B4-3F32816C0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1EC602-5EB3-47BF-8490-A577CDA7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4922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D40508-84CF-414E-B1B9-E4943ADF1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0A8F16-28BB-4B8F-8778-824377E41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1EAE43-4C3B-40EF-8F27-D6F4F58101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20F34-8D3F-41AF-ABF2-10380DBC8547}" type="datetimeFigureOut">
              <a:rPr lang="ko-KR" altLang="en-US" smtClean="0"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3F553-BFC0-4746-9FFD-3EEBA6A95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0FB37-DF26-444F-8E63-DBD5A36258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C7773-E658-40C4-AB8A-6A2759743C1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63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6D2FA91-BAD4-4E20-800C-2A1F20B9FC17}"/>
              </a:ext>
            </a:extLst>
          </p:cNvPr>
          <p:cNvSpPr txBox="1"/>
          <p:nvPr/>
        </p:nvSpPr>
        <p:spPr>
          <a:xfrm>
            <a:off x="-753535" y="1270549"/>
            <a:ext cx="1279313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700" i="1" dirty="0" smtClean="0">
                <a:solidFill>
                  <a:srgbClr val="E6E6E6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BASIC</a:t>
            </a:r>
            <a:endParaRPr lang="ko-KR" altLang="en-US" sz="28700" i="1" dirty="0">
              <a:solidFill>
                <a:srgbClr val="E6E6E6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767A85-A4A7-42EE-A8D0-A12D412873F0}"/>
              </a:ext>
            </a:extLst>
          </p:cNvPr>
          <p:cNvSpPr txBox="1"/>
          <p:nvPr/>
        </p:nvSpPr>
        <p:spPr>
          <a:xfrm>
            <a:off x="2834878" y="2453650"/>
            <a:ext cx="65222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지역 </a:t>
            </a:r>
            <a:r>
              <a:rPr lang="en-US" altLang="ko-KR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·</a:t>
            </a:r>
            <a:r>
              <a:rPr lang="ko-KR" altLang="en-US" sz="5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제품군</a:t>
            </a:r>
            <a:r>
              <a:rPr lang="ko-KR" alt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en-US" altLang="ko-KR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·</a:t>
            </a:r>
            <a:r>
              <a:rPr lang="ko-KR" altLang="en-US" sz="5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제품별매출</a:t>
            </a:r>
            <a:r>
              <a:rPr lang="ko-KR" alt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분석</a:t>
            </a:r>
            <a:r>
              <a:rPr lang="en-US" altLang="ko-KR" sz="6600" dirty="0" smtClean="0">
                <a:gradFill>
                  <a:gsLst>
                    <a:gs pos="0">
                      <a:srgbClr val="21D9D1"/>
                    </a:gs>
                    <a:gs pos="100000">
                      <a:srgbClr val="89EAC7"/>
                    </a:gs>
                  </a:gsLst>
                  <a:lin ang="5400000" scaled="1"/>
                </a:gra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.</a:t>
            </a:r>
            <a:endParaRPr lang="ko-KR" altLang="en-US" sz="9600" dirty="0">
              <a:gradFill>
                <a:gsLst>
                  <a:gs pos="0">
                    <a:srgbClr val="21D9D1"/>
                  </a:gs>
                  <a:gs pos="100000">
                    <a:srgbClr val="89EAC7"/>
                  </a:gs>
                </a:gsLst>
                <a:lin ang="5400000" scaled="1"/>
              </a:gra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D04C9-C7B0-4E92-BACC-18D1F9B79E31}"/>
              </a:ext>
            </a:extLst>
          </p:cNvPr>
          <p:cNvSpPr txBox="1"/>
          <p:nvPr/>
        </p:nvSpPr>
        <p:spPr>
          <a:xfrm>
            <a:off x="7356871" y="5425717"/>
            <a:ext cx="2000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rgbClr val="262626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22124895 </a:t>
            </a:r>
            <a:r>
              <a:rPr lang="ko-KR" altLang="en-US" sz="1600" dirty="0" smtClean="0">
                <a:solidFill>
                  <a:srgbClr val="262626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문지훈</a:t>
            </a:r>
            <a:endParaRPr lang="en-US" altLang="ko-KR" sz="1600" dirty="0" smtClean="0">
              <a:solidFill>
                <a:srgbClr val="262626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r"/>
            <a:r>
              <a:rPr lang="ko-KR" altLang="en-US" sz="1600" dirty="0" smtClean="0">
                <a:solidFill>
                  <a:srgbClr val="262626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endParaRPr lang="en-US" altLang="ko-KR" sz="1600" dirty="0" smtClean="0">
              <a:solidFill>
                <a:srgbClr val="262626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47987" y="6550223"/>
            <a:ext cx="1044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atin typeface="Noto Sans KR ExtraLight" panose="020B0200000000000000" pitchFamily="50" charset="-127"/>
                <a:ea typeface="Noto Sans KR ExtraLight" panose="020B0200000000000000" pitchFamily="50" charset="-127"/>
              </a:rPr>
              <a:t>2025.05.25</a:t>
            </a:r>
            <a:endParaRPr lang="ko-KR" altLang="en-US" sz="1400" dirty="0">
              <a:latin typeface="Noto Sans KR ExtraLight" panose="020B0200000000000000" pitchFamily="50" charset="-127"/>
              <a:ea typeface="Noto Sans KR ExtraLight" panose="020B0200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26208" y="1420575"/>
            <a:ext cx="5139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rgbClr val="26262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Sunburst </a:t>
            </a:r>
            <a:r>
              <a:rPr lang="ko-KR" altLang="en-US" sz="2400" dirty="0" smtClean="0">
                <a:solidFill>
                  <a:srgbClr val="26262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차트</a:t>
            </a:r>
            <a:r>
              <a:rPr lang="en-US" altLang="ko-KR" sz="5400" dirty="0" smtClean="0">
                <a:gradFill>
                  <a:gsLst>
                    <a:gs pos="0">
                      <a:srgbClr val="21D9D1"/>
                    </a:gs>
                    <a:gs pos="100000">
                      <a:srgbClr val="89EAC7"/>
                    </a:gs>
                  </a:gsLst>
                  <a:lin ang="5400000" scaled="1"/>
                </a:gra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.</a:t>
            </a:r>
            <a:endParaRPr lang="ko-KR" altLang="en-US" sz="13800" dirty="0">
              <a:gradFill>
                <a:gsLst>
                  <a:gs pos="0">
                    <a:srgbClr val="21D9D1"/>
                  </a:gs>
                  <a:gs pos="100000">
                    <a:srgbClr val="89EAC7"/>
                  </a:gs>
                </a:gsLst>
                <a:lin ang="5400000" scaled="1"/>
              </a:gra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algn="ctr"/>
            <a:endParaRPr lang="ko-KR" altLang="en-US" dirty="0">
              <a:solidFill>
                <a:srgbClr val="26262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3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6085030" y="1902047"/>
            <a:ext cx="4644352" cy="4607809"/>
            <a:chOff x="6097457" y="1719823"/>
            <a:chExt cx="5794899" cy="4607809"/>
          </a:xfrm>
        </p:grpSpPr>
        <p:sp>
          <p:nvSpPr>
            <p:cNvPr id="31" name="사각형: 둥근 모서리 6">
              <a:extLst>
                <a:ext uri="{FF2B5EF4-FFF2-40B4-BE49-F238E27FC236}">
                  <a16:creationId xmlns:a16="http://schemas.microsoft.com/office/drawing/2014/main" id="{12F6FD6D-87E9-400B-AB67-AC25E2D04CA1}"/>
                </a:ext>
              </a:extLst>
            </p:cNvPr>
            <p:cNvSpPr/>
            <p:nvPr/>
          </p:nvSpPr>
          <p:spPr>
            <a:xfrm>
              <a:off x="6097457" y="1719823"/>
              <a:ext cx="5794899" cy="4607809"/>
            </a:xfrm>
            <a:prstGeom prst="roundRect">
              <a:avLst>
                <a:gd name="adj" fmla="val 7263"/>
              </a:avLst>
            </a:prstGeom>
            <a:solidFill>
              <a:schemeClr val="bg1">
                <a:lumMod val="75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B6F6184-D4AE-4CFF-AC54-1BD64E419C87}"/>
                </a:ext>
              </a:extLst>
            </p:cNvPr>
            <p:cNvGrpSpPr/>
            <p:nvPr/>
          </p:nvGrpSpPr>
          <p:grpSpPr>
            <a:xfrm>
              <a:off x="6233885" y="1885914"/>
              <a:ext cx="5386498" cy="3708707"/>
              <a:chOff x="11632188" y="2500323"/>
              <a:chExt cx="5386498" cy="3708707"/>
            </a:xfrm>
          </p:grpSpPr>
          <p:sp>
            <p:nvSpPr>
              <p:cNvPr id="22" name="사각형: 둥근 모서리 34">
                <a:extLst>
                  <a:ext uri="{FF2B5EF4-FFF2-40B4-BE49-F238E27FC236}">
                    <a16:creationId xmlns:a16="http://schemas.microsoft.com/office/drawing/2014/main" id="{5B4DCC25-0D74-4FBD-BA9E-D6EC5D24F868}"/>
                  </a:ext>
                </a:extLst>
              </p:cNvPr>
              <p:cNvSpPr/>
              <p:nvPr/>
            </p:nvSpPr>
            <p:spPr>
              <a:xfrm>
                <a:off x="11768619" y="2696825"/>
                <a:ext cx="1125988" cy="243226"/>
              </a:xfrm>
              <a:prstGeom prst="roundRect">
                <a:avLst>
                  <a:gd name="adj" fmla="val 0"/>
                </a:avLst>
              </a:prstGeom>
              <a:gradFill>
                <a:gsLst>
                  <a:gs pos="0">
                    <a:srgbClr val="89EAC7"/>
                  </a:gs>
                  <a:gs pos="100000">
                    <a:srgbClr val="1EC8C0"/>
                  </a:gs>
                </a:gsLst>
                <a:lin ang="135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40BF6B-F011-4009-9077-670286BEDD51}"/>
                  </a:ext>
                </a:extLst>
              </p:cNvPr>
              <p:cNvSpPr txBox="1"/>
              <p:nvPr/>
            </p:nvSpPr>
            <p:spPr>
              <a:xfrm>
                <a:off x="11684019" y="3208209"/>
                <a:ext cx="5334667" cy="30008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Sunburst  </a:t>
                </a: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차트는  계층적  데이터를  시각화하는  </a:t>
                </a:r>
                <a:r>
                  <a:rPr lang="ko-KR" altLang="en-US" spc="-150" dirty="0" err="1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도넛형</a:t>
                </a: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  차트로</a:t>
                </a: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,  </a:t>
                </a: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중앙에서부터  지역</a:t>
                </a: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,  </a:t>
                </a:r>
                <a:r>
                  <a:rPr lang="ko-KR" altLang="en-US" spc="-150" dirty="0" err="1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제품군</a:t>
                </a: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,  </a:t>
                </a: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제품명을  계층적으로  구분하여  매출을  시각적으로  나타냅니다</a:t>
                </a: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.</a:t>
                </a:r>
              </a:p>
              <a:p>
                <a:pPr marL="285750" indent="-28575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endParaRPr>
              </a:p>
              <a:p>
                <a:pPr marL="285750" indent="-285750" algn="just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이  차트는  복잡한  데이터를  직관적으로</a:t>
                </a:r>
                <a:r>
                  <a:rPr lang="ko-KR" altLang="en-US" spc="-150" dirty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 </a:t>
                </a:r>
                <a:r>
                  <a:rPr lang="ko-KR" altLang="en-US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 분석할 수  있게  해줍니다</a:t>
                </a:r>
                <a:r>
                  <a:rPr lang="en-US" altLang="ko-KR" spc="-150" dirty="0" smtClean="0">
                    <a:solidFill>
                      <a:schemeClr val="bg2">
                        <a:lumMod val="25000"/>
                      </a:schemeClr>
                    </a:solidFill>
                    <a:latin typeface="Noto Sans KR Regular" panose="020B0500000000000000" pitchFamily="34" charset="-127"/>
                    <a:ea typeface="Noto Sans KR Regular" panose="020B0500000000000000" pitchFamily="34" charset="-127"/>
                  </a:rPr>
                  <a:t>.</a:t>
                </a:r>
                <a:endParaRPr lang="en-US" altLang="ko-KR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992921F-52FE-4259-A994-2EA2752828B9}"/>
                  </a:ext>
                </a:extLst>
              </p:cNvPr>
              <p:cNvSpPr txBox="1"/>
              <p:nvPr/>
            </p:nvSpPr>
            <p:spPr>
              <a:xfrm>
                <a:off x="11632188" y="2500323"/>
                <a:ext cx="1398847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4000" spc="-150" dirty="0" smtClean="0">
                    <a:solidFill>
                      <a:srgbClr val="E7E6E6">
                        <a:lumMod val="25000"/>
                      </a:srgb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rPr>
                  <a:t>내용</a:t>
                </a:r>
                <a:endParaRPr kumimoji="0" lang="ko-KR" altLang="en-US" sz="4000" b="0" i="0" u="none" strike="noStrike" kern="1200" cap="none" spc="-15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Noto Sans KR Black" panose="020B0A00000000000000" pitchFamily="34" charset="-127"/>
                  <a:ea typeface="Noto Sans KR Black" panose="020B0A00000000000000" pitchFamily="34" charset="-127"/>
                  <a:cs typeface="+mn-cs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6F92760-7384-4A7C-985D-0E4975B4A7B2}"/>
              </a:ext>
            </a:extLst>
          </p:cNvPr>
          <p:cNvSpPr txBox="1"/>
          <p:nvPr/>
        </p:nvSpPr>
        <p:spPr>
          <a:xfrm>
            <a:off x="182032" y="115451"/>
            <a:ext cx="82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>
                <a:solidFill>
                  <a:srgbClr val="D1D1D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01</a:t>
            </a:r>
            <a:endParaRPr lang="ko-KR" altLang="en-US" sz="3600" spc="-150" dirty="0">
              <a:solidFill>
                <a:srgbClr val="D1D1D1"/>
              </a:solidFill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E40E8671-43C6-43E0-9BD7-E6C6C9634AFF}"/>
              </a:ext>
            </a:extLst>
          </p:cNvPr>
          <p:cNvGrpSpPr/>
          <p:nvPr/>
        </p:nvGrpSpPr>
        <p:grpSpPr>
          <a:xfrm>
            <a:off x="911875" y="-60268"/>
            <a:ext cx="3266017" cy="738664"/>
            <a:chOff x="140088" y="896694"/>
            <a:chExt cx="3266017" cy="738664"/>
          </a:xfrm>
        </p:grpSpPr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C5AD79DA-E721-4EF0-895B-4DFAD4D6E7F8}"/>
                </a:ext>
              </a:extLst>
            </p:cNvPr>
            <p:cNvSpPr/>
            <p:nvPr/>
          </p:nvSpPr>
          <p:spPr>
            <a:xfrm>
              <a:off x="2752725" y="1295170"/>
              <a:ext cx="537632" cy="171450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89EAC7"/>
                </a:gs>
                <a:gs pos="100000">
                  <a:srgbClr val="1EC8C0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CE29F264-45F4-49F5-B271-F6EE8B752AA1}"/>
                </a:ext>
              </a:extLst>
            </p:cNvPr>
            <p:cNvSpPr/>
            <p:nvPr/>
          </p:nvSpPr>
          <p:spPr>
            <a:xfrm>
              <a:off x="1640418" y="1295170"/>
              <a:ext cx="537632" cy="171450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89EAC7"/>
                </a:gs>
                <a:gs pos="100000">
                  <a:srgbClr val="1EC8C0"/>
                </a:gs>
              </a:gsLst>
              <a:lin ang="135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0E43022-DEC3-478C-80ED-B2B9D2B7FAD0}"/>
                </a:ext>
              </a:extLst>
            </p:cNvPr>
            <p:cNvSpPr txBox="1"/>
            <p:nvPr/>
          </p:nvSpPr>
          <p:spPr>
            <a:xfrm>
              <a:off x="140088" y="896694"/>
              <a:ext cx="326601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pc="-150" dirty="0" smtClean="0">
                  <a:solidFill>
                    <a:srgbClr val="E3E3E3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프로젝트  개요</a:t>
              </a:r>
              <a:r>
                <a:rPr lang="en-US" altLang="ko-KR" spc="-150" dirty="0" smtClean="0">
                  <a:solidFill>
                    <a:srgbClr val="E3E3E3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,</a:t>
              </a:r>
            </a:p>
            <a:p>
              <a:r>
                <a:rPr lang="en-US" altLang="ko-KR" sz="2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Sunburst</a:t>
              </a:r>
              <a:r>
                <a:rPr lang="ko-KR" altLang="en-US" sz="2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 차트 사용 개요</a:t>
              </a:r>
              <a:endPara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344083" y="1893720"/>
            <a:ext cx="4644352" cy="4624461"/>
            <a:chOff x="1344083" y="1893720"/>
            <a:chExt cx="4644352" cy="462446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4083" y="1893720"/>
              <a:ext cx="4644352" cy="462446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6742" y="2046409"/>
              <a:ext cx="4365743" cy="4310058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5D4996D-EB59-4368-B0B3-3EE9C257E775}"/>
              </a:ext>
            </a:extLst>
          </p:cNvPr>
          <p:cNvSpPr txBox="1"/>
          <p:nvPr/>
        </p:nvSpPr>
        <p:spPr>
          <a:xfrm>
            <a:off x="182032" y="718439"/>
            <a:ext cx="6773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한빛무역의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판매  데이터베이스를  활용하여  지역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·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제품별</a:t>
            </a: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매출  분석을  수행하였다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5595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 rot="5400000">
            <a:off x="7075673" y="1687226"/>
            <a:ext cx="1969229" cy="7941964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221701" y="1207867"/>
            <a:ext cx="3674024" cy="5434956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07AFE5-5A43-490F-87A0-660F6128F49E}"/>
              </a:ext>
            </a:extLst>
          </p:cNvPr>
          <p:cNvSpPr txBox="1"/>
          <p:nvPr/>
        </p:nvSpPr>
        <p:spPr>
          <a:xfrm>
            <a:off x="182032" y="115451"/>
            <a:ext cx="82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 smtClean="0">
                <a:solidFill>
                  <a:srgbClr val="D1D1D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02</a:t>
            </a:r>
            <a:endParaRPr lang="ko-KR" altLang="en-US" sz="3600" spc="-150" dirty="0">
              <a:solidFill>
                <a:srgbClr val="D1D1D1"/>
              </a:solidFill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5D4996D-EB59-4368-B0B3-3EE9C257E775}"/>
              </a:ext>
            </a:extLst>
          </p:cNvPr>
          <p:cNvSpPr txBox="1"/>
          <p:nvPr/>
        </p:nvSpPr>
        <p:spPr>
          <a:xfrm>
            <a:off x="182032" y="718439"/>
            <a:ext cx="6773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SQL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쿼리에  사용된  주요   컬럼과  해당  데이터가  차트에  어떻게  반영되는지  소개합니다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ko-KR" altLang="en-US" sz="1400" dirty="0"/>
          </a:p>
        </p:txBody>
      </p:sp>
      <p:sp>
        <p:nvSpPr>
          <p:cNvPr id="17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1884814" y="362416"/>
            <a:ext cx="489270" cy="174372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824" y="1207867"/>
            <a:ext cx="7400925" cy="3192556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420941" y="1364770"/>
            <a:ext cx="327554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accent1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SELECT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지역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7030A0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CASE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  WHEN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제품명 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LIKE   ‘ %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소스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% ’   THEN    ‘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소스류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’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  … 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</a:t>
            </a:r>
            <a:r>
              <a:rPr lang="en-US" altLang="ko-KR" sz="1200" spc="-150" dirty="0" smtClean="0">
                <a:solidFill>
                  <a:srgbClr val="7030A0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END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AS 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제품군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제품명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</a:t>
            </a:r>
            <a:r>
              <a:rPr lang="en-US" altLang="ko-KR" sz="1200" spc="-150" dirty="0">
                <a:solidFill>
                  <a:srgbClr val="FF0000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SUM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(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 수량  *  단가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)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AS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매출</a:t>
            </a:r>
            <a:endParaRPr lang="ko-KR" altLang="en-US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accent1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FROM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  </a:t>
            </a:r>
            <a:r>
              <a:rPr lang="en-US" altLang="ko-KR" sz="12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JOIN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                 </a:t>
            </a:r>
            <a:r>
              <a:rPr lang="en-US" altLang="ko-KR" sz="12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ON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고객번호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=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고객번호</a:t>
            </a:r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  </a:t>
            </a:r>
            <a:r>
              <a:rPr lang="en-US" altLang="ko-KR" sz="12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JOIN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 세부  </a:t>
            </a:r>
            <a:r>
              <a:rPr lang="en-US" altLang="ko-KR" sz="1200" spc="-150" dirty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ON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주문번호 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=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 세부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주문번호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    </a:t>
            </a:r>
            <a:r>
              <a:rPr lang="en-US" altLang="ko-KR" sz="12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JOIN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                 </a:t>
            </a:r>
            <a:r>
              <a:rPr lang="en-US" altLang="ko-KR" sz="12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ON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 세부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제품번호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=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제품번호</a:t>
            </a:r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accent4">
                    <a:lumMod val="7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WHERE 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지역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!  =  ‘  ’</a:t>
            </a:r>
            <a:endParaRPr lang="en-US" altLang="ko-KR" sz="1200" spc="-150" dirty="0" smtClean="0">
              <a:solidFill>
                <a:schemeClr val="accent4">
                  <a:lumMod val="7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rgbClr val="00B050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GROUP  BY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지역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제품군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제품명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ORDER  </a:t>
            </a:r>
            <a:r>
              <a:rPr lang="en-US" altLang="ko-KR" sz="1200" spc="-15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BY  </a:t>
            </a:r>
            <a:r>
              <a:rPr lang="en-US" altLang="ko-KR" sz="1200" spc="-150" dirty="0">
                <a:solidFill>
                  <a:srgbClr val="00B050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지역 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 </a:t>
            </a:r>
            <a:r>
              <a:rPr lang="ko-KR" altLang="en-US" sz="1200" spc="-150" dirty="0" err="1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제품군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매출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;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4242901" y="4804128"/>
            <a:ext cx="539310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지역</a:t>
            </a:r>
            <a:r>
              <a:rPr lang="en-US" altLang="ko-KR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지역  컬럼으로  구분</a:t>
            </a:r>
            <a:endParaRPr lang="en-US" altLang="ko-KR" sz="14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err="1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제품군</a:t>
            </a:r>
            <a:r>
              <a:rPr lang="en-US" altLang="ko-KR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제품명에  포함된  키워드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(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소스</a:t>
            </a:r>
            <a:r>
              <a: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·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음료 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·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디저트  등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)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로  묶어서  분류</a:t>
            </a:r>
            <a:endParaRPr lang="en-US" altLang="ko-KR" sz="14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제품명</a:t>
            </a:r>
            <a:r>
              <a:rPr lang="en-US" altLang="ko-KR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각  제품   하나하나를  나타냄</a:t>
            </a:r>
            <a:endParaRPr lang="en-US" altLang="ko-KR" sz="14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매출</a:t>
            </a:r>
            <a:r>
              <a:rPr lang="en-US" altLang="ko-KR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 </a:t>
            </a:r>
            <a:r>
              <a:rPr lang="ko-KR" altLang="en-US" sz="14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주문수량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*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단가의   합계</a:t>
            </a:r>
            <a:endParaRPr lang="en-US" altLang="ko-KR" sz="14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테이블  연결</a:t>
            </a:r>
            <a:r>
              <a:rPr lang="en-US" altLang="ko-KR" sz="1400" spc="-150" dirty="0" smtClean="0">
                <a:solidFill>
                  <a:srgbClr val="C00000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: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고객  </a:t>
            </a:r>
            <a:r>
              <a:rPr lang="ko-KR" altLang="en-US" sz="14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→  주문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→  주문 세부  →  제품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총  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3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번  </a:t>
            </a:r>
            <a:r>
              <a:rPr lang="en-US" altLang="ko-KR" sz="1400" spc="-150" dirty="0" smtClean="0">
                <a:solidFill>
                  <a:srgbClr val="37C3AF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JOIN</a:t>
            </a:r>
            <a:endParaRPr lang="en-US" altLang="ko-KR" sz="1400" spc="-150" dirty="0">
              <a:solidFill>
                <a:srgbClr val="37C3AF"/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2AFBF07-5CF5-40EA-85BE-D69CB695F73E}"/>
              </a:ext>
            </a:extLst>
          </p:cNvPr>
          <p:cNvSpPr txBox="1"/>
          <p:nvPr/>
        </p:nvSpPr>
        <p:spPr>
          <a:xfrm>
            <a:off x="918428" y="216731"/>
            <a:ext cx="32508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spc="-150" dirty="0" smtClean="0">
                <a:solidFill>
                  <a:schemeClr val="bg2">
                    <a:lumMod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데이터 설명</a:t>
            </a:r>
            <a:endParaRPr lang="en-US" altLang="ko-KR" sz="2400" spc="-150" dirty="0">
              <a:solidFill>
                <a:schemeClr val="bg2">
                  <a:lumMod val="2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353933" y="5942789"/>
            <a:ext cx="3409558" cy="613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※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분석의  명확성을  위해  지역  정보가  없는  데이터는  제외함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※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데이터는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한빛무역의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누적  판매  기록을  사용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973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726" b="99842" l="0" r="95866">
                        <a14:foregroundMark x1="17395" y1="20505" x2="19033" y2="51262"/>
                        <a14:foregroundMark x1="7020" y1="87697" x2="9126" y2="87697"/>
                        <a14:foregroundMark x1="15601" y1="91167" x2="22855" y2="90694"/>
                        <a14:foregroundMark x1="25975" y1="90221" x2="32761" y2="90221"/>
                        <a14:foregroundMark x1="46724" y1="81861" x2="53978" y2="90536"/>
                        <a14:foregroundMark x1="56162" y1="89905" x2="64119" y2="91325"/>
                        <a14:foregroundMark x1="66381" y1="46688" x2="74337" y2="90694"/>
                        <a14:foregroundMark x1="76443" y1="86120" x2="84477" y2="91009"/>
                        <a14:foregroundMark x1="86583" y1="79180" x2="94696" y2="91325"/>
                        <a14:foregroundMark x1="5148" y1="92744" x2="94618" y2="92429"/>
                        <a14:foregroundMark x1="49376" y1="94953" x2="50780" y2="94953"/>
                        <a14:foregroundMark x1="38222" y1="89748" x2="41342" y2="89748"/>
                        <a14:foregroundMark x1="48050" y1="78233" x2="51950" y2="77918"/>
                        <a14:foregroundMark x1="58580" y1="88644" x2="61778" y2="88486"/>
                        <a14:foregroundMark x1="58502" y1="88170" x2="61466" y2="87855"/>
                        <a14:foregroundMark x1="67941" y1="45268" x2="72621" y2="44953"/>
                        <a14:foregroundMark x1="68331" y1="44637" x2="72855" y2="44637"/>
                        <a14:foregroundMark x1="48050" y1="77918" x2="52028" y2="77445"/>
                        <a14:foregroundMark x1="47894" y1="79022" x2="52184" y2="78864"/>
                        <a14:foregroundMark x1="38144" y1="89590" x2="41342" y2="89432"/>
                        <a14:foregroundMark x1="31123" y1="88013" x2="28003" y2="88013"/>
                        <a14:foregroundMark x1="31201" y1="87855" x2="27769" y2="87382"/>
                        <a14:foregroundMark x1="31279" y1="88644" x2="27691" y2="88644"/>
                        <a14:foregroundMark x1="37988" y1="89590" x2="38846" y2="88959"/>
                        <a14:foregroundMark x1="3510" y1="51735" x2="3978" y2="92587"/>
                        <a14:foregroundMark x1="2574" y1="15457" x2="2340" y2="55836"/>
                        <a14:foregroundMark x1="780" y1="14511" x2="1560" y2="17350"/>
                        <a14:foregroundMark x1="2808" y1="13407" x2="3822" y2="19401"/>
                        <a14:foregroundMark x1="4836" y1="10883" x2="0" y2="11041"/>
                        <a14:foregroundMark x1="95788" y1="77760" x2="95866" y2="998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721" r="4405" b="3050"/>
          <a:stretch/>
        </p:blipFill>
        <p:spPr>
          <a:xfrm>
            <a:off x="0" y="1567543"/>
            <a:ext cx="12192000" cy="547188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1991589" y="1939476"/>
            <a:ext cx="942607" cy="74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경기도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20 . 3 M </a:t>
            </a: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원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8464488" y="3954186"/>
            <a:ext cx="942607" cy="74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제주도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11 . 9 M </a:t>
            </a: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원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11096771" y="5944722"/>
            <a:ext cx="942607" cy="74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충청북도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3 . 4 M </a:t>
            </a:r>
            <a:r>
              <a:rPr lang="ko-KR" altLang="en-US" sz="1400" spc="-150" dirty="0" smtClean="0">
                <a:solidFill>
                  <a:schemeClr val="bg1"/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rPr>
              <a:t>원</a:t>
            </a:r>
            <a:endParaRPr lang="en-US" altLang="ko-KR" sz="1400" spc="-150" dirty="0" smtClean="0">
              <a:solidFill>
                <a:schemeClr val="bg1"/>
              </a:solidFill>
              <a:latin typeface="Noto Sans KR Bold" panose="020B0200000000000000" pitchFamily="50" charset="-127"/>
              <a:ea typeface="Noto Sans KR Bold" panose="020B0200000000000000" pitchFamily="50" charset="-127"/>
            </a:endParaRPr>
          </a:p>
        </p:txBody>
      </p:sp>
      <p:sp>
        <p:nvSpPr>
          <p:cNvPr id="17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1884814" y="362416"/>
            <a:ext cx="489270" cy="174372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07AFE5-5A43-490F-87A0-660F6128F49E}"/>
              </a:ext>
            </a:extLst>
          </p:cNvPr>
          <p:cNvSpPr txBox="1"/>
          <p:nvPr/>
        </p:nvSpPr>
        <p:spPr>
          <a:xfrm>
            <a:off x="182032" y="115451"/>
            <a:ext cx="82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 smtClean="0">
                <a:solidFill>
                  <a:srgbClr val="D1D1D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03</a:t>
            </a:r>
            <a:endParaRPr lang="ko-KR" altLang="en-US" sz="3600" spc="-150" dirty="0">
              <a:solidFill>
                <a:srgbClr val="D1D1D1"/>
              </a:solidFill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2AFBF07-5CF5-40EA-85BE-D69CB695F73E}"/>
              </a:ext>
            </a:extLst>
          </p:cNvPr>
          <p:cNvSpPr txBox="1"/>
          <p:nvPr/>
        </p:nvSpPr>
        <p:spPr>
          <a:xfrm>
            <a:off x="918429" y="216731"/>
            <a:ext cx="15485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spc="-150" dirty="0" smtClean="0">
                <a:solidFill>
                  <a:schemeClr val="bg2">
                    <a:lumMod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시각화 결과</a:t>
            </a:r>
            <a:endParaRPr lang="en-US" altLang="ko-KR" sz="2400" spc="-150" dirty="0">
              <a:solidFill>
                <a:schemeClr val="bg2">
                  <a:lumMod val="2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981325" y="826303"/>
            <a:ext cx="5367818" cy="4993926"/>
            <a:chOff x="2981325" y="826303"/>
            <a:chExt cx="4933949" cy="4590278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532" b="89673" l="29983" r="71124">
                          <a14:foregroundMark x1="48041" y1="14630" x2="48041" y2="14630"/>
                          <a14:foregroundMark x1="48041" y1="11532" x2="48041" y2="11532"/>
                          <a14:foregroundMark x1="52896" y1="24957" x2="52896" y2="24957"/>
                          <a14:foregroundMark x1="51193" y1="17384" x2="63714" y2="38382"/>
                          <a14:foregroundMark x1="32794" y1="41136" x2="30153" y2="50602"/>
                          <a14:foregroundMark x1="33390" y1="60069" x2="44378" y2="81583"/>
                          <a14:foregroundMark x1="44804" y1="85714" x2="60221" y2="81756"/>
                          <a14:foregroundMark x1="49148" y1="89845" x2="57411" y2="73838"/>
                          <a14:foregroundMark x1="68228" y1="49570" x2="59625" y2="72461"/>
                          <a14:foregroundMark x1="69250" y1="63511" x2="70358" y2="63167"/>
                          <a14:foregroundMark x1="68654" y1="65060" x2="70528" y2="64888"/>
                          <a14:foregroundMark x1="68313" y1="62823" x2="70698" y2="64716"/>
                          <a14:foregroundMark x1="67802" y1="61446" x2="70528" y2="62651"/>
                          <a14:foregroundMark x1="67973" y1="65404" x2="71124" y2="65921"/>
                          <a14:foregroundMark x1="70358" y1="62134" x2="70698" y2="648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58" t="10179" r="28291" b="7170"/>
            <a:stretch/>
          </p:blipFill>
          <p:spPr>
            <a:xfrm>
              <a:off x="2981325" y="826303"/>
              <a:ext cx="4933949" cy="459027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540BF6B-F011-4009-9077-670286BEDD51}"/>
                </a:ext>
              </a:extLst>
            </p:cNvPr>
            <p:cNvSpPr txBox="1"/>
            <p:nvPr/>
          </p:nvSpPr>
          <p:spPr>
            <a:xfrm>
              <a:off x="4585800" y="2298148"/>
              <a:ext cx="15292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pc="-150" dirty="0" smtClean="0">
                  <a:solidFill>
                    <a:schemeClr val="bg2">
                      <a:lumMod val="25000"/>
                    </a:schemeClr>
                  </a:solidFill>
                  <a:latin typeface="Noto Sans KR Bold" panose="020B0200000000000000" pitchFamily="50" charset="-127"/>
                  <a:ea typeface="Noto Sans KR Bold" panose="020B0200000000000000" pitchFamily="50" charset="-127"/>
                </a:rPr>
                <a:t>주요  캡션</a:t>
              </a:r>
              <a:endParaRPr lang="en-US" altLang="ko-KR" spc="-150" dirty="0" smtClean="0">
                <a:solidFill>
                  <a:schemeClr val="bg2">
                    <a:lumMod val="25000"/>
                  </a:schemeClr>
                </a:solidFill>
                <a:latin typeface="Noto Sans KR Bold" panose="020B0200000000000000" pitchFamily="50" charset="-127"/>
                <a:ea typeface="Noto Sans KR Bold" panose="020B0200000000000000" pitchFamily="50" charset="-127"/>
              </a:endParaRPr>
            </a:p>
            <a:p>
              <a:pPr marL="285750" indent="-2857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음료류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29.5%</a:t>
              </a:r>
            </a:p>
            <a:p>
              <a:pPr marL="285750" indent="-2857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가공식품 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17.2%</a:t>
              </a:r>
            </a:p>
            <a:p>
              <a:pPr marL="285750" indent="-285750" algn="ctr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유제품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14.3%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D4996D-EB59-4368-B0B3-3EE9C257E775}"/>
              </a:ext>
            </a:extLst>
          </p:cNvPr>
          <p:cNvSpPr txBox="1"/>
          <p:nvPr/>
        </p:nvSpPr>
        <p:spPr>
          <a:xfrm>
            <a:off x="182032" y="718439"/>
            <a:ext cx="6773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도넛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(</a:t>
            </a:r>
            <a:r>
              <a:rPr lang="ko-KR" altLang="en-US" sz="1400" dirty="0" err="1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제품군별</a:t>
            </a:r>
            <a:r>
              <a:rPr lang="ko-KR" altLang="en-US" sz="1400" dirty="0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 매출 비중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)</a:t>
            </a:r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과 막대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(</a:t>
            </a:r>
            <a:r>
              <a:rPr lang="ko-KR" altLang="en-US" sz="1400" dirty="0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지역별 매출 합계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)</a:t>
            </a:r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차트</a:t>
            </a:r>
            <a:endParaRPr lang="ko-KR" altLang="en-US" sz="14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30274" y="1234970"/>
            <a:ext cx="1502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※  M  =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백만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(1,000,000)</a:t>
            </a:r>
          </a:p>
        </p:txBody>
      </p:sp>
      <p:sp>
        <p:nvSpPr>
          <p:cNvPr id="14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 rot="5400000">
            <a:off x="8766495" y="-278782"/>
            <a:ext cx="2588830" cy="3690235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40BF6B-F011-4009-9077-670286BEDD51}"/>
              </a:ext>
            </a:extLst>
          </p:cNvPr>
          <p:cNvSpPr txBox="1"/>
          <p:nvPr/>
        </p:nvSpPr>
        <p:spPr>
          <a:xfrm>
            <a:off x="8274476" y="362416"/>
            <a:ext cx="3460324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시각화  단계에서는 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Sunburst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차트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막대 차트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도넛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(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파이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) 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차트를  활용하여  매출 데이터를   다각도로  표현하였습니다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Sunburst </a:t>
            </a:r>
            <a:r>
              <a:rPr lang="ko-KR" altLang="en-US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차트가  전체적인  구조를  보여주는  반면  막대  차트와  도넛  차트는  세부적인  비교와  구성  비율  측면의  관점을  강화해주었습니다</a:t>
            </a:r>
            <a:r>
              <a: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ko-KR" altLang="en-US" sz="14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86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6300815" y="370228"/>
            <a:ext cx="5548285" cy="3696948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D1D25-3242-4200-8ED5-B8DB9BD685CE}"/>
              </a:ext>
            </a:extLst>
          </p:cNvPr>
          <p:cNvSpPr txBox="1"/>
          <p:nvPr/>
        </p:nvSpPr>
        <p:spPr>
          <a:xfrm>
            <a:off x="182032" y="115451"/>
            <a:ext cx="82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 smtClean="0">
                <a:solidFill>
                  <a:srgbClr val="D1D1D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04</a:t>
            </a:r>
            <a:endParaRPr lang="ko-KR" altLang="en-US" sz="3600" spc="-150" dirty="0">
              <a:solidFill>
                <a:srgbClr val="D1D1D1"/>
              </a:solidFill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</p:txBody>
      </p:sp>
      <p:sp>
        <p:nvSpPr>
          <p:cNvPr id="20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1603433" y="370227"/>
            <a:ext cx="502204" cy="14989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AFBF07-5CF5-40EA-85BE-D69CB695F73E}"/>
              </a:ext>
            </a:extLst>
          </p:cNvPr>
          <p:cNvSpPr txBox="1"/>
          <p:nvPr/>
        </p:nvSpPr>
        <p:spPr>
          <a:xfrm>
            <a:off x="918428" y="216731"/>
            <a:ext cx="32508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spc="-150" dirty="0" smtClean="0">
                <a:solidFill>
                  <a:schemeClr val="bg2">
                    <a:lumMod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주요 통찰</a:t>
            </a:r>
            <a:endParaRPr lang="en-US" altLang="ko-KR" sz="2400" spc="-150" dirty="0">
              <a:solidFill>
                <a:schemeClr val="bg2">
                  <a:lumMod val="2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D4996D-EB59-4368-B0B3-3EE9C257E775}"/>
              </a:ext>
            </a:extLst>
          </p:cNvPr>
          <p:cNvSpPr txBox="1"/>
          <p:nvPr/>
        </p:nvSpPr>
        <p:spPr>
          <a:xfrm>
            <a:off x="182032" y="718439"/>
            <a:ext cx="6773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Sunburst </a:t>
            </a:r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차트에서 확인한 지역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400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제품군별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매출 특징</a:t>
            </a:r>
            <a:endParaRPr lang="ko-KR" altLang="en-US" sz="14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248" y="1109994"/>
            <a:ext cx="5995629" cy="5656776"/>
          </a:xfrm>
          <a:prstGeom prst="rect">
            <a:avLst/>
          </a:prstGeom>
        </p:spPr>
      </p:pic>
      <p:sp>
        <p:nvSpPr>
          <p:cNvPr id="33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6666687" y="695867"/>
            <a:ext cx="1172388" cy="259045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6666686" y="2413582"/>
            <a:ext cx="1562913" cy="22484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3A4019A-C73B-4A37-8614-589F07C0519A}"/>
              </a:ext>
            </a:extLst>
          </p:cNvPr>
          <p:cNvGrpSpPr/>
          <p:nvPr/>
        </p:nvGrpSpPr>
        <p:grpSpPr>
          <a:xfrm>
            <a:off x="6548466" y="500690"/>
            <a:ext cx="5127021" cy="1614197"/>
            <a:chOff x="6096000" y="3013501"/>
            <a:chExt cx="3056804" cy="16141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9854D6-EA14-42A6-8548-5FAA191D084B}"/>
                </a:ext>
              </a:extLst>
            </p:cNvPr>
            <p:cNvSpPr txBox="1"/>
            <p:nvPr/>
          </p:nvSpPr>
          <p:spPr>
            <a:xfrm>
              <a:off x="6160806" y="3673591"/>
              <a:ext cx="299199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경기도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(46%)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음료류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(14%) ·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가공식품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(7%)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주도</a:t>
              </a:r>
              <a:endPara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제주도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(27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%) 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가공식품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(7%),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음료류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(6%),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디저트류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(3%)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도  고른  분포</a:t>
              </a:r>
              <a:endPara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충청북</a:t>
              </a:r>
              <a:r>
                <a:rPr lang="ko-KR" altLang="en-US" sz="1400" spc="-150" dirty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도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(8%) 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음료류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(5%)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강세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소스류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(2%)</a:t>
              </a:r>
              <a:endParaRPr lang="en-US" altLang="ko-KR" sz="14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F67754-F0A3-464C-AC5A-4CBDC67B257A}"/>
                </a:ext>
              </a:extLst>
            </p:cNvPr>
            <p:cNvSpPr txBox="1"/>
            <p:nvPr/>
          </p:nvSpPr>
          <p:spPr>
            <a:xfrm>
              <a:off x="6096000" y="3013501"/>
              <a:ext cx="301266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600" spc="-150" dirty="0" smtClean="0"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지역별</a:t>
              </a:r>
              <a:endParaRPr lang="ko-KR" altLang="en-US" sz="3600" spc="-150" dirty="0"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3A4019A-C73B-4A37-8614-589F07C0519A}"/>
              </a:ext>
            </a:extLst>
          </p:cNvPr>
          <p:cNvGrpSpPr/>
          <p:nvPr/>
        </p:nvGrpSpPr>
        <p:grpSpPr>
          <a:xfrm>
            <a:off x="6548466" y="2206025"/>
            <a:ext cx="5127021" cy="1614197"/>
            <a:chOff x="6096000" y="3013501"/>
            <a:chExt cx="3056804" cy="161419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49854D6-EA14-42A6-8548-5FAA191D084B}"/>
                </a:ext>
              </a:extLst>
            </p:cNvPr>
            <p:cNvSpPr txBox="1"/>
            <p:nvPr/>
          </p:nvSpPr>
          <p:spPr>
            <a:xfrm>
              <a:off x="6160806" y="3673591"/>
              <a:ext cx="299199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음료류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전체  매출의 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29 . 5%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차지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,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칵테일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·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로하이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브랜드  강세</a:t>
              </a:r>
              <a:endPara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가공식품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전체 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17 . 2% ,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소시지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·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훈제육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등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간편  </a:t>
              </a:r>
              <a:r>
                <a:rPr lang="ko-KR" altLang="en-US" sz="1400" spc="-150" dirty="0" err="1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단백질류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 수요↑</a:t>
              </a:r>
              <a:endPara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endParaRPr lang="en-US" altLang="ko-KR" sz="14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SemiBold" panose="020B0200000000000000" pitchFamily="50" charset="-127"/>
                  <a:ea typeface="Noto Sans KR SemiBold" panose="020B0200000000000000" pitchFamily="50" charset="-127"/>
                </a:rPr>
                <a:t>유제품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:   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치즈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·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버터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·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연유</a:t>
              </a:r>
              <a:r>
                <a:rPr lang="en-US" altLang="ko-KR" sz="1400" spc="-150" dirty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 </a:t>
              </a:r>
              <a:r>
                <a:rPr lang="ko-KR" altLang="en-US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등  프리미엄  유제품  인기로  </a:t>
              </a:r>
              <a:r>
                <a:rPr lang="en-US" altLang="ko-KR" sz="1400" spc="-150" dirty="0" smtClean="0">
                  <a:solidFill>
                    <a:schemeClr val="bg2">
                      <a:lumMod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rPr>
                <a:t>14 . 3%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F67754-F0A3-464C-AC5A-4CBDC67B257A}"/>
                </a:ext>
              </a:extLst>
            </p:cNvPr>
            <p:cNvSpPr txBox="1"/>
            <p:nvPr/>
          </p:nvSpPr>
          <p:spPr>
            <a:xfrm>
              <a:off x="6096000" y="3013501"/>
              <a:ext cx="301266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600" spc="-150" dirty="0" err="1" smtClean="0"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제품군별</a:t>
              </a:r>
              <a:endParaRPr lang="ko-KR" altLang="en-US" sz="3600" spc="-150" dirty="0"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</p:grpSp>
      <p:sp>
        <p:nvSpPr>
          <p:cNvPr id="17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6300815" y="4250028"/>
            <a:ext cx="5548285" cy="2388604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9854D6-EA14-42A6-8548-5FAA191D084B}"/>
              </a:ext>
            </a:extLst>
          </p:cNvPr>
          <p:cNvSpPr txBox="1"/>
          <p:nvPr/>
        </p:nvSpPr>
        <p:spPr>
          <a:xfrm>
            <a:off x="6383531" y="4428667"/>
            <a:ext cx="538936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한빛무역의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전체  매출에서  특정 지역과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제품군이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차지하는  중요도가  두드러진다는  사실을  발견함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en-US" altLang="ko-KR" sz="1200" spc="-150" dirty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Sunburst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차트에서는 </a:t>
            </a:r>
            <a:r>
              <a:rPr lang="ko-KR" altLang="en-US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위  내용 지역별  참고</a:t>
            </a:r>
            <a:r>
              <a:rPr lang="en-US" altLang="ko-KR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막대 차트에서는  경기도가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20.3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백만 원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제주도가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11.9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백만 원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,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충청북도가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3.4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백만 원의 매출을 기록함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도넛형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파이 차트는 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제품군별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4</a:t>
            </a:r>
            <a:r>
              <a:rPr lang="ko-KR" altLang="en-US" sz="1200" spc="-150" dirty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슬라이드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참고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막대차트와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도넛형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파이  차트에서는  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Sunburst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만으로는  놓치기  쉬운  세부  </a:t>
            </a:r>
            <a:r>
              <a:rPr lang="ko-KR" altLang="en-US" sz="1200" spc="-150" dirty="0" err="1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카테고리별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 기여도를  한눈에  살펴볼  수  있었습니다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 </a:t>
            </a:r>
          </a:p>
          <a:p>
            <a:pPr algn="just"/>
            <a:endParaRPr lang="en-US" altLang="ko-KR" sz="1200" spc="-150" dirty="0" smtClean="0">
              <a:solidFill>
                <a:schemeClr val="bg2">
                  <a:lumMod val="2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algn="just"/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Sunburst  </a:t>
            </a:r>
            <a:r>
              <a:rPr lang="ko-KR" altLang="en-US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차트와  보조  차트를  함께  활용함으로써  단일  차트만으로는  알아차리기  어려운  핵심  정보를  다각도로  볼  수  있었습니다</a:t>
            </a:r>
            <a:r>
              <a:rPr lang="en-US" altLang="ko-KR" sz="1200" spc="-150" dirty="0" smtClean="0">
                <a:solidFill>
                  <a:schemeClr val="bg2">
                    <a:lumMod val="2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4062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278768" y="1883925"/>
            <a:ext cx="5731514" cy="1679899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278768" y="4027050"/>
            <a:ext cx="5731514" cy="1679899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268118" y="1309276"/>
            <a:ext cx="5731514" cy="4643849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D1D25-3242-4200-8ED5-B8DB9BD685CE}"/>
              </a:ext>
            </a:extLst>
          </p:cNvPr>
          <p:cNvSpPr txBox="1"/>
          <p:nvPr/>
        </p:nvSpPr>
        <p:spPr>
          <a:xfrm>
            <a:off x="182032" y="115451"/>
            <a:ext cx="826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 smtClean="0">
                <a:solidFill>
                  <a:srgbClr val="D1D1D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rPr>
              <a:t>05</a:t>
            </a:r>
            <a:endParaRPr lang="ko-KR" altLang="en-US" sz="3600" spc="-150" dirty="0">
              <a:solidFill>
                <a:srgbClr val="D1D1D1"/>
              </a:solidFill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</p:txBody>
      </p:sp>
      <p:sp>
        <p:nvSpPr>
          <p:cNvPr id="20" name="사각형: 둥근 모서리 68">
            <a:extLst>
              <a:ext uri="{FF2B5EF4-FFF2-40B4-BE49-F238E27FC236}">
                <a16:creationId xmlns:a16="http://schemas.microsoft.com/office/drawing/2014/main" id="{C5AD79DA-E721-4EF0-895B-4DFAD4D6E7F8}"/>
              </a:ext>
            </a:extLst>
          </p:cNvPr>
          <p:cNvSpPr/>
          <p:nvPr/>
        </p:nvSpPr>
        <p:spPr>
          <a:xfrm>
            <a:off x="1603433" y="370227"/>
            <a:ext cx="502204" cy="14989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89EAC7"/>
              </a:gs>
              <a:gs pos="100000">
                <a:srgbClr val="1EC8C0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AFBF07-5CF5-40EA-85BE-D69CB695F73E}"/>
              </a:ext>
            </a:extLst>
          </p:cNvPr>
          <p:cNvSpPr txBox="1"/>
          <p:nvPr/>
        </p:nvSpPr>
        <p:spPr>
          <a:xfrm>
            <a:off x="918428" y="216731"/>
            <a:ext cx="32508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spc="-150" dirty="0" smtClean="0">
                <a:solidFill>
                  <a:schemeClr val="bg2">
                    <a:lumMod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주요 결과</a:t>
            </a:r>
            <a:endParaRPr lang="en-US" altLang="ko-KR" sz="2400" spc="-150" dirty="0">
              <a:solidFill>
                <a:schemeClr val="bg2">
                  <a:lumMod val="2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D4996D-EB59-4368-B0B3-3EE9C257E775}"/>
              </a:ext>
            </a:extLst>
          </p:cNvPr>
          <p:cNvSpPr txBox="1"/>
          <p:nvPr/>
        </p:nvSpPr>
        <p:spPr>
          <a:xfrm>
            <a:off x="182032" y="718439"/>
            <a:ext cx="6773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지역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400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제품군별</a:t>
            </a:r>
            <a:r>
              <a:rPr lang="en-US" altLang="ko-KR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4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매출 특징 및 전체 요약</a:t>
            </a:r>
            <a:endParaRPr lang="ko-KR" altLang="en-US" sz="14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</p:txBody>
      </p:sp>
      <p:sp>
        <p:nvSpPr>
          <p:cNvPr id="28" name="사각형: 둥근 모서리 6">
            <a:extLst>
              <a:ext uri="{FF2B5EF4-FFF2-40B4-BE49-F238E27FC236}">
                <a16:creationId xmlns:a16="http://schemas.microsoft.com/office/drawing/2014/main" id="{12F6FD6D-87E9-400B-AB67-AC25E2D04CA1}"/>
              </a:ext>
            </a:extLst>
          </p:cNvPr>
          <p:cNvSpPr/>
          <p:nvPr/>
        </p:nvSpPr>
        <p:spPr>
          <a:xfrm>
            <a:off x="6189840" y="1309276"/>
            <a:ext cx="5731514" cy="4643849"/>
          </a:xfrm>
          <a:prstGeom prst="roundRect">
            <a:avLst>
              <a:gd name="adj" fmla="val 7263"/>
            </a:avLst>
          </a:prstGeom>
          <a:solidFill>
            <a:schemeClr val="bg1">
              <a:lumMod val="7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340971" y="1940315"/>
            <a:ext cx="542925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b="1" dirty="0" err="1" smtClean="0">
                <a:latin typeface="Noto Sans KR Bold" panose="020B0200000000000000" pitchFamily="50" charset="-127"/>
                <a:ea typeface="Noto Sans KR Bold" panose="020B0200000000000000" pitchFamily="50" charset="-127"/>
              </a:rPr>
              <a:t>권역별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상위 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3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곳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(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경기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제주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충북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)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이 전체의 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81%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차지</a:t>
            </a:r>
            <a:endParaRPr lang="en-US" altLang="ko-KR" sz="1600" dirty="0" smtClean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ko-KR" altLang="en-US" sz="16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Noto Sans KR Bold" panose="020B0200000000000000" pitchFamily="50" charset="-127"/>
                <a:ea typeface="Noto Sans KR Bold" panose="020B0200000000000000" pitchFamily="50" charset="-127"/>
              </a:rPr>
              <a:t>제품군별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상위 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3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개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(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음료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가공식품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유제품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)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가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전체의 약 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61%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차지</a:t>
            </a:r>
            <a:endParaRPr lang="en-US" altLang="ko-KR" sz="1600" dirty="0" smtClean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sz="1600" dirty="0" smtClean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sz="1600" b="1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인사이트</a:t>
            </a:r>
            <a:r>
              <a:rPr lang="ko-KR" altLang="en-US" sz="1600" b="1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</a:t>
            </a:r>
            <a:r>
              <a:rPr lang="ko-KR" altLang="en-US" sz="1600" b="1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활용</a:t>
            </a:r>
            <a:r>
              <a:rPr lang="en-US" altLang="ko-KR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: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마케팅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제품개발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·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재고관리 </a:t>
            </a:r>
            <a:r>
              <a:rPr lang="ko-KR" altLang="en-US" sz="1600" dirty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전략 수립의 기초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자료로 활용할 수 있다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sz="16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algn="just"/>
            <a:endParaRPr lang="en-US" altLang="ko-KR" sz="1600" dirty="0" smtClean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algn="just"/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매출 비중이 높은 지역과 </a:t>
            </a:r>
            <a:r>
              <a:rPr lang="ko-KR" altLang="en-US" sz="1600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제품군에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마케팅 자원을 우선 투자하여 해당 시장에서의 영향력을 강화시킬 수 있다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.</a:t>
            </a:r>
          </a:p>
          <a:p>
            <a:pPr algn="just"/>
            <a:endParaRPr lang="en-US" altLang="ko-KR" sz="16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  <a:p>
            <a:pPr algn="just"/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성장세가 뚜렷한 </a:t>
            </a:r>
            <a:r>
              <a:rPr lang="ko-KR" altLang="en-US" sz="1600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제품군에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대한 신규 제품 개발이나 프로모션을 강화하고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, 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상대적으로 부진한 </a:t>
            </a:r>
            <a:r>
              <a:rPr lang="ko-KR" altLang="en-US" sz="1600" dirty="0" err="1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제품군의</a:t>
            </a:r>
            <a:r>
              <a:rPr lang="ko-KR" altLang="en-US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 개선이나 전략 재조정을 위한 근거로 분석 결과를 활용할 수 있을 것이다</a:t>
            </a:r>
            <a:r>
              <a:rPr lang="en-US" altLang="ko-KR" sz="1600" dirty="0" smtClean="0">
                <a:latin typeface="Noto Sans KR Regular" panose="020B0200000000000000" pitchFamily="50" charset="-127"/>
                <a:ea typeface="Noto Sans KR Regular" panose="020B0200000000000000" pitchFamily="50" charset="-127"/>
              </a:rPr>
              <a:t>.</a:t>
            </a:r>
            <a:endParaRPr lang="ko-KR" altLang="en-US" sz="1600" dirty="0">
              <a:latin typeface="Noto Sans KR Regular" panose="020B0200000000000000" pitchFamily="50" charset="-127"/>
              <a:ea typeface="Noto Sans KR Regular" panose="020B0200000000000000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234658"/>
              </p:ext>
            </p:extLst>
          </p:nvPr>
        </p:nvGraphicFramePr>
        <p:xfrm>
          <a:off x="677425" y="4263866"/>
          <a:ext cx="4912899" cy="1147487"/>
        </p:xfrm>
        <a:graphic>
          <a:graphicData uri="http://schemas.openxmlformats.org/drawingml/2006/table">
            <a:tbl>
              <a:tblPr/>
              <a:tblGrid>
                <a:gridCol w="1637633">
                  <a:extLst>
                    <a:ext uri="{9D8B030D-6E8A-4147-A177-3AD203B41FA5}">
                      <a16:colId xmlns:a16="http://schemas.microsoft.com/office/drawing/2014/main" val="1409197361"/>
                    </a:ext>
                  </a:extLst>
                </a:gridCol>
                <a:gridCol w="1160715">
                  <a:extLst>
                    <a:ext uri="{9D8B030D-6E8A-4147-A177-3AD203B41FA5}">
                      <a16:colId xmlns:a16="http://schemas.microsoft.com/office/drawing/2014/main" val="585104388"/>
                    </a:ext>
                  </a:extLst>
                </a:gridCol>
                <a:gridCol w="2114551">
                  <a:extLst>
                    <a:ext uri="{9D8B030D-6E8A-4147-A177-3AD203B41FA5}">
                      <a16:colId xmlns:a16="http://schemas.microsoft.com/office/drawing/2014/main" val="42802149"/>
                    </a:ext>
                  </a:extLst>
                </a:gridCol>
              </a:tblGrid>
              <a:tr h="190772">
                <a:tc>
                  <a:txBody>
                    <a:bodyPr/>
                    <a:lstStyle/>
                    <a:p>
                      <a:r>
                        <a:rPr lang="ko-KR" altLang="en-US" sz="1600" dirty="0" err="1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제품군</a:t>
                      </a:r>
                      <a:endParaRPr lang="ko-KR" altLang="en-US" sz="1600" dirty="0">
                        <a:latin typeface="Noto Sans KR Bold" panose="020B0200000000000000" pitchFamily="50" charset="-127"/>
                        <a:ea typeface="Noto Sans KR Bold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비중</a:t>
                      </a: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특징</a:t>
                      </a: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4725915"/>
                  </a:ext>
                </a:extLst>
              </a:tr>
              <a:tr h="190772">
                <a:tc>
                  <a:txBody>
                    <a:bodyPr/>
                    <a:lstStyle/>
                    <a:p>
                      <a:r>
                        <a:rPr lang="ko-KR" altLang="en-US" sz="900" b="1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음료류</a:t>
                      </a:r>
                      <a:endParaRPr lang="ko-KR" altLang="en-US" sz="90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29.5%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칵테일</a:t>
                      </a:r>
                      <a:r>
                        <a:rPr lang="en-US" altLang="ko-KR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900" dirty="0" err="1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로하이</a:t>
                      </a:r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 </a:t>
                      </a:r>
                      <a:r>
                        <a:rPr lang="ko-KR" altLang="en-US" sz="9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브랜드 강세</a:t>
                      </a: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8556377"/>
                  </a:ext>
                </a:extLst>
              </a:tr>
              <a:tr h="333851">
                <a:tc>
                  <a:txBody>
                    <a:bodyPr/>
                    <a:lstStyle/>
                    <a:p>
                      <a:r>
                        <a:rPr lang="ko-KR" altLang="en-US" sz="900" b="1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가공식품</a:t>
                      </a:r>
                      <a:endParaRPr lang="ko-KR" altLang="en-US" sz="90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17.2%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소시지</a:t>
                      </a:r>
                      <a:r>
                        <a:rPr lang="en-US" altLang="ko-KR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900" dirty="0" err="1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훈제육</a:t>
                      </a:r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 </a:t>
                      </a:r>
                      <a:r>
                        <a:rPr lang="ko-KR" altLang="en-US" sz="9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등 </a:t>
                      </a:r>
                      <a:r>
                        <a:rPr lang="ko-KR" altLang="en-US" sz="900" dirty="0" err="1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단백질류</a:t>
                      </a:r>
                      <a:r>
                        <a:rPr lang="ko-KR" altLang="en-US" sz="9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 수요↑</a:t>
                      </a: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9180126"/>
                  </a:ext>
                </a:extLst>
              </a:tr>
              <a:tr h="190772">
                <a:tc>
                  <a:txBody>
                    <a:bodyPr/>
                    <a:lstStyle/>
                    <a:p>
                      <a:r>
                        <a:rPr lang="ko-KR" altLang="en-US" sz="9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유제품</a:t>
                      </a:r>
                      <a:endParaRPr lang="ko-KR" altLang="en-US" sz="9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14.3%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그린 포장 치즈</a:t>
                      </a:r>
                      <a:r>
                        <a:rPr lang="en-US" altLang="ko-KR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버터</a:t>
                      </a:r>
                      <a:r>
                        <a:rPr lang="en-US" altLang="ko-KR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9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연유 인기</a:t>
                      </a:r>
                      <a:endParaRPr lang="ko-KR" altLang="en-US" sz="9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7693" marR="47693" marT="23846" marB="23846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15122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497298"/>
              </p:ext>
            </p:extLst>
          </p:nvPr>
        </p:nvGraphicFramePr>
        <p:xfrm>
          <a:off x="677425" y="1940315"/>
          <a:ext cx="4912898" cy="1583660"/>
        </p:xfrm>
        <a:graphic>
          <a:graphicData uri="http://schemas.openxmlformats.org/drawingml/2006/table">
            <a:tbl>
              <a:tblPr/>
              <a:tblGrid>
                <a:gridCol w="1637633">
                  <a:extLst>
                    <a:ext uri="{9D8B030D-6E8A-4147-A177-3AD203B41FA5}">
                      <a16:colId xmlns:a16="http://schemas.microsoft.com/office/drawing/2014/main" val="1180892379"/>
                    </a:ext>
                  </a:extLst>
                </a:gridCol>
                <a:gridCol w="1162627">
                  <a:extLst>
                    <a:ext uri="{9D8B030D-6E8A-4147-A177-3AD203B41FA5}">
                      <a16:colId xmlns:a16="http://schemas.microsoft.com/office/drawing/2014/main" val="3118147984"/>
                    </a:ext>
                  </a:extLst>
                </a:gridCol>
                <a:gridCol w="2112638">
                  <a:extLst>
                    <a:ext uri="{9D8B030D-6E8A-4147-A177-3AD203B41FA5}">
                      <a16:colId xmlns:a16="http://schemas.microsoft.com/office/drawing/2014/main" val="2172680552"/>
                    </a:ext>
                  </a:extLst>
                </a:gridCol>
              </a:tblGrid>
              <a:tr h="194036"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항목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비중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latin typeface="Noto Sans KR Bold" panose="020B0200000000000000" pitchFamily="50" charset="-127"/>
                          <a:ea typeface="Noto Sans KR Bold" panose="020B0200000000000000" pitchFamily="50" charset="-127"/>
                        </a:rPr>
                        <a:t>비고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25535318"/>
                  </a:ext>
                </a:extLst>
              </a:tr>
              <a:tr h="194036">
                <a:tc>
                  <a:txBody>
                    <a:bodyPr/>
                    <a:lstStyle/>
                    <a:p>
                      <a:r>
                        <a:rPr lang="ko-KR" altLang="en-US" sz="10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경기도</a:t>
                      </a:r>
                      <a:endParaRPr lang="ko-KR" altLang="en-US" sz="10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46%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– </a:t>
                      </a:r>
                      <a:r>
                        <a:rPr lang="ko-KR" altLang="en-US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전체 매출 절반 가까이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8164253"/>
                  </a:ext>
                </a:extLst>
              </a:tr>
              <a:tr h="194036">
                <a:tc>
                  <a:txBody>
                    <a:bodyPr/>
                    <a:lstStyle/>
                    <a:p>
                      <a:r>
                        <a:rPr lang="ko-KR" altLang="en-US" sz="10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제주도</a:t>
                      </a:r>
                      <a:endParaRPr lang="ko-KR" altLang="en-US" sz="10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27%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– </a:t>
                      </a:r>
                      <a:r>
                        <a:rPr lang="ko-KR" altLang="en-US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관광지 선물 수요 반영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25104855"/>
                  </a:ext>
                </a:extLst>
              </a:tr>
              <a:tr h="194036">
                <a:tc>
                  <a:txBody>
                    <a:bodyPr/>
                    <a:lstStyle/>
                    <a:p>
                      <a:r>
                        <a:rPr lang="ko-KR" altLang="en-US" sz="10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충청북도</a:t>
                      </a:r>
                      <a:endParaRPr lang="ko-KR" altLang="en-US" sz="10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8%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– </a:t>
                      </a:r>
                      <a:r>
                        <a:rPr lang="ko-KR" altLang="en-US" sz="1000" dirty="0" err="1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음료류</a:t>
                      </a:r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(5%)·</a:t>
                      </a:r>
                      <a:r>
                        <a:rPr lang="ko-KR" altLang="en-US" sz="1000" dirty="0" err="1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소스류</a:t>
                      </a:r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(2%) </a:t>
                      </a:r>
                      <a:r>
                        <a:rPr lang="ko-KR" altLang="en-US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우위</a:t>
                      </a: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98810982"/>
                  </a:ext>
                </a:extLst>
              </a:tr>
              <a:tr h="194036">
                <a:tc>
                  <a:txBody>
                    <a:bodyPr/>
                    <a:lstStyle/>
                    <a:p>
                      <a:r>
                        <a:rPr lang="ko-KR" altLang="en-US" sz="10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기타 권역 합계</a:t>
                      </a:r>
                      <a:endParaRPr lang="ko-KR" altLang="en-US" sz="10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19%</a:t>
                      </a:r>
                      <a:endParaRPr lang="ko-KR" altLang="en-US" sz="14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000" dirty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– 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전남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강원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충남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경북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전북</a:t>
                      </a:r>
                      <a:endParaRPr lang="en-US" altLang="ko-KR" sz="1000" dirty="0" smtClean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  <a:p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※ 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기타 권역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: </a:t>
                      </a:r>
                      <a:r>
                        <a:rPr lang="ko-KR" altLang="en-US" sz="1000" dirty="0" err="1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음료류</a:t>
                      </a:r>
                      <a:r>
                        <a:rPr lang="en-US" altLang="ko-KR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·</a:t>
                      </a:r>
                      <a:r>
                        <a:rPr lang="ko-KR" altLang="en-US" sz="1000" dirty="0" err="1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소스류</a:t>
                      </a:r>
                      <a:r>
                        <a:rPr lang="ko-KR" altLang="en-US" sz="1000" dirty="0" smtClean="0">
                          <a:latin typeface="Noto Sans KR Regular" panose="020B0200000000000000" pitchFamily="50" charset="-127"/>
                          <a:ea typeface="Noto Sans KR Regular" panose="020B0200000000000000" pitchFamily="50" charset="-127"/>
                        </a:rPr>
                        <a:t> 전반적 강세</a:t>
                      </a:r>
                      <a:endParaRPr lang="ko-KR" altLang="en-US" sz="1000" dirty="0">
                        <a:latin typeface="Noto Sans KR Regular" panose="020B0200000000000000" pitchFamily="50" charset="-127"/>
                        <a:ea typeface="Noto Sans KR Regular" panose="020B0200000000000000" pitchFamily="50" charset="-127"/>
                      </a:endParaRPr>
                    </a:p>
                  </a:txBody>
                  <a:tcPr marL="48509" marR="48509" marT="24254" marB="24254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98645430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F3F67754-F0A3-464C-AC5A-4CBDC67B257A}"/>
              </a:ext>
            </a:extLst>
          </p:cNvPr>
          <p:cNvSpPr txBox="1"/>
          <p:nvPr/>
        </p:nvSpPr>
        <p:spPr>
          <a:xfrm>
            <a:off x="493712" y="1367594"/>
            <a:ext cx="12557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 smtClean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지역별</a:t>
            </a:r>
            <a:endParaRPr lang="ko-KR" altLang="en-US" sz="2800" spc="-15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F67754-F0A3-464C-AC5A-4CBDC67B257A}"/>
              </a:ext>
            </a:extLst>
          </p:cNvPr>
          <p:cNvSpPr txBox="1"/>
          <p:nvPr/>
        </p:nvSpPr>
        <p:spPr>
          <a:xfrm>
            <a:off x="493712" y="3563824"/>
            <a:ext cx="15477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 err="1" smtClean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제품군별</a:t>
            </a:r>
            <a:endParaRPr lang="ko-KR" altLang="en-US" sz="2800" spc="-15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F67754-F0A3-464C-AC5A-4CBDC67B257A}"/>
              </a:ext>
            </a:extLst>
          </p:cNvPr>
          <p:cNvSpPr txBox="1"/>
          <p:nvPr/>
        </p:nvSpPr>
        <p:spPr>
          <a:xfrm>
            <a:off x="6408939" y="1417095"/>
            <a:ext cx="43259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spc="-150" dirty="0" smtClean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전체 요약</a:t>
            </a:r>
            <a:endParaRPr lang="ko-KR" altLang="en-US" sz="2800" spc="-15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7016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6D2FA91-BAD4-4E20-800C-2A1F20B9FC17}"/>
              </a:ext>
            </a:extLst>
          </p:cNvPr>
          <p:cNvSpPr txBox="1"/>
          <p:nvPr/>
        </p:nvSpPr>
        <p:spPr>
          <a:xfrm>
            <a:off x="-753535" y="1270549"/>
            <a:ext cx="1279313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700" i="1" dirty="0">
                <a:solidFill>
                  <a:srgbClr val="E6E6E6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BASIC</a:t>
            </a:r>
            <a:endParaRPr lang="ko-KR" altLang="en-US" sz="28700" i="1" dirty="0">
              <a:solidFill>
                <a:srgbClr val="E6E6E6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767A85-A4A7-42EE-A8D0-A12D412873F0}"/>
              </a:ext>
            </a:extLst>
          </p:cNvPr>
          <p:cNvSpPr txBox="1"/>
          <p:nvPr/>
        </p:nvSpPr>
        <p:spPr>
          <a:xfrm>
            <a:off x="3755286" y="2875002"/>
            <a:ext cx="46814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Thank you</a:t>
            </a:r>
            <a:r>
              <a:rPr lang="en-US" altLang="ko-KR" sz="4400" dirty="0">
                <a:gradFill>
                  <a:gsLst>
                    <a:gs pos="0">
                      <a:srgbClr val="21D9D1"/>
                    </a:gs>
                    <a:gs pos="100000">
                      <a:srgbClr val="89EAC7"/>
                    </a:gs>
                  </a:gsLst>
                  <a:lin ang="5400000" scaled="1"/>
                </a:gra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.</a:t>
            </a:r>
            <a:endParaRPr lang="ko-KR" altLang="en-US" sz="6600" dirty="0">
              <a:gradFill>
                <a:gsLst>
                  <a:gs pos="0">
                    <a:srgbClr val="21D9D1"/>
                  </a:gs>
                  <a:gs pos="100000">
                    <a:srgbClr val="89EAC7"/>
                  </a:gs>
                </a:gsLst>
                <a:lin ang="5400000" scaled="1"/>
              </a:gra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146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2247</TotalTime>
  <Words>734</Words>
  <Application>Microsoft Office PowerPoint</Application>
  <PresentationFormat>와이드스크린</PresentationFormat>
  <Paragraphs>121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20" baseType="lpstr">
      <vt:lpstr>Noto Sans KR SemiBold</vt:lpstr>
      <vt:lpstr>에스코어 드림 7 ExtraBold</vt:lpstr>
      <vt:lpstr>Arial</vt:lpstr>
      <vt:lpstr>에스코어 드림 3 Light</vt:lpstr>
      <vt:lpstr>Noto Sans KR Black</vt:lpstr>
      <vt:lpstr>에스코어 드림 9 Black</vt:lpstr>
      <vt:lpstr>Noto Sans KR Bold</vt:lpstr>
      <vt:lpstr>Noto Sans KR ExtraLight</vt:lpstr>
      <vt:lpstr>맑은 고딕</vt:lpstr>
      <vt:lpstr>Noto Sans KR Regular</vt:lpstr>
      <vt:lpstr>Noto Sans KR Medium</vt:lpstr>
      <vt:lpstr>에스코어 드림 6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고은솔</dc:creator>
  <cp:lastModifiedBy>PC</cp:lastModifiedBy>
  <cp:revision>170</cp:revision>
  <dcterms:created xsi:type="dcterms:W3CDTF">2020-12-14T04:13:13Z</dcterms:created>
  <dcterms:modified xsi:type="dcterms:W3CDTF">2025-05-25T19:35:53Z</dcterms:modified>
</cp:coreProperties>
</file>

<file path=docProps/thumbnail.jpeg>
</file>